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21" r:id="rId2"/>
    <p:sldId id="278" r:id="rId3"/>
    <p:sldId id="279" r:id="rId4"/>
    <p:sldId id="280" r:id="rId5"/>
    <p:sldId id="269" r:id="rId6"/>
    <p:sldId id="276" r:id="rId7"/>
    <p:sldId id="281" r:id="rId8"/>
    <p:sldId id="274" r:id="rId9"/>
    <p:sldId id="282" r:id="rId10"/>
    <p:sldId id="272" r:id="rId11"/>
    <p:sldId id="271" r:id="rId12"/>
    <p:sldId id="286" r:id="rId13"/>
    <p:sldId id="273" r:id="rId14"/>
    <p:sldId id="283" r:id="rId15"/>
    <p:sldId id="284" r:id="rId16"/>
    <p:sldId id="287" r:id="rId17"/>
    <p:sldId id="285" r:id="rId18"/>
    <p:sldId id="288" r:id="rId19"/>
    <p:sldId id="289" r:id="rId20"/>
    <p:sldId id="268" r:id="rId21"/>
    <p:sldId id="290" r:id="rId22"/>
    <p:sldId id="292" r:id="rId23"/>
    <p:sldId id="293" r:id="rId24"/>
    <p:sldId id="294" r:id="rId25"/>
    <p:sldId id="291" r:id="rId26"/>
    <p:sldId id="332" r:id="rId27"/>
    <p:sldId id="333" r:id="rId28"/>
    <p:sldId id="295" r:id="rId29"/>
    <p:sldId id="296" r:id="rId30"/>
    <p:sldId id="297" r:id="rId31"/>
    <p:sldId id="324" r:id="rId32"/>
    <p:sldId id="325" r:id="rId33"/>
    <p:sldId id="326" r:id="rId34"/>
    <p:sldId id="327" r:id="rId35"/>
    <p:sldId id="328" r:id="rId36"/>
    <p:sldId id="329" r:id="rId37"/>
    <p:sldId id="330" r:id="rId38"/>
    <p:sldId id="3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d="{736B9E2A-2B02-4802-BAC2-A902E4A55648}">
          <p14:sldIdLst>
            <p14:sldId id="321"/>
          </p14:sldIdLst>
        </p14:section>
        <p14:section name="Events" id="{E4E9DFAC-8438-4C6F-B243-28FE092ADED2}">
          <p14:sldIdLst/>
        </p14:section>
        <p14:section name="General" id="{AE316775-C1F5-4401-B33E-0ADC0B14DB61}">
          <p14:sldIdLst>
            <p14:sldId id="278"/>
            <p14:sldId id="279"/>
            <p14:sldId id="280"/>
            <p14:sldId id="269"/>
            <p14:sldId id="276"/>
            <p14:sldId id="281"/>
            <p14:sldId id="274"/>
            <p14:sldId id="282"/>
            <p14:sldId id="272"/>
            <p14:sldId id="271"/>
            <p14:sldId id="286"/>
          </p14:sldIdLst>
        </p14:section>
        <p14:section name="Stats profiles" id="{32FE36BC-83A0-4786-976D-EEE3C6A33D17}">
          <p14:sldIdLst>
            <p14:sldId id="273"/>
            <p14:sldId id="283"/>
            <p14:sldId id="284"/>
            <p14:sldId id="287"/>
            <p14:sldId id="285"/>
            <p14:sldId id="288"/>
            <p14:sldId id="289"/>
          </p14:sldIdLst>
        </p14:section>
        <p14:section name="M&amp;P grads" id="{C1D423DA-38C8-48F5-B042-DDDB12EEFFF0}">
          <p14:sldIdLst>
            <p14:sldId id="268"/>
            <p14:sldId id="290"/>
            <p14:sldId id="292"/>
            <p14:sldId id="293"/>
            <p14:sldId id="294"/>
            <p14:sldId id="291"/>
          </p14:sldIdLst>
        </p14:section>
        <p14:section name="Fun stuff" id="{FBB00655-C94D-4FA8-A12D-730D94EE3B29}">
          <p14:sldIdLst>
            <p14:sldId id="332"/>
            <p14:sldId id="333"/>
            <p14:sldId id="295"/>
            <p14:sldId id="296"/>
            <p14:sldId id="297"/>
            <p14:sldId id="324"/>
            <p14:sldId id="325"/>
            <p14:sldId id="326"/>
            <p14:sldId id="327"/>
            <p14:sldId id="328"/>
            <p14:sldId id="329"/>
            <p14:sldId id="33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592A"/>
    <a:srgbClr val="F5E64D"/>
    <a:srgbClr val="3E5A6D"/>
    <a:srgbClr val="31140A"/>
    <a:srgbClr val="2A2A66"/>
    <a:srgbClr val="A50305"/>
    <a:srgbClr val="B45C2E"/>
    <a:srgbClr val="7FBDAF"/>
    <a:srgbClr val="22B6F2"/>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4" autoAdjust="0"/>
    <p:restoredTop sz="81837"/>
  </p:normalViewPr>
  <p:slideViewPr>
    <p:cSldViewPr snapToGrid="0">
      <p:cViewPr>
        <p:scale>
          <a:sx n="85" d="100"/>
          <a:sy n="85" d="100"/>
        </p:scale>
        <p:origin x="496" y="4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FF362-EF0C-9B43-A6CD-8FDDD1FA5270}" type="datetimeFigureOut">
              <a:rPr lang="en-CA" smtClean="0"/>
              <a:t>2023-07-14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1433B-AEC3-5340-A7E0-6173C5A96CB8}" type="slidenum">
              <a:rPr lang="en-CA" smtClean="0"/>
              <a:t>‹#›</a:t>
            </a:fld>
            <a:endParaRPr lang="en-CA"/>
          </a:p>
        </p:txBody>
      </p:sp>
    </p:spTree>
    <p:extLst>
      <p:ext uri="{BB962C8B-B14F-4D97-AF65-F5344CB8AC3E}">
        <p14:creationId xmlns:p14="http://schemas.microsoft.com/office/powerpoint/2010/main" val="84095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1</a:t>
            </a:fld>
            <a:endParaRPr lang="en-CA"/>
          </a:p>
        </p:txBody>
      </p:sp>
    </p:spTree>
    <p:extLst>
      <p:ext uri="{BB962C8B-B14F-4D97-AF65-F5344CB8AC3E}">
        <p14:creationId xmlns:p14="http://schemas.microsoft.com/office/powerpoint/2010/main" val="427218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A frustrated little monster sits on the ground with his hat next to him, saying "I just need a minute." Looking on empathetically is the R logo, with the word "Error" in many different styles behind it.</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37</a:t>
            </a:fld>
            <a:endParaRPr lang="en-CA"/>
          </a:p>
        </p:txBody>
      </p:sp>
    </p:spTree>
    <p:extLst>
      <p:ext uri="{BB962C8B-B14F-4D97-AF65-F5344CB8AC3E}">
        <p14:creationId xmlns:p14="http://schemas.microsoft.com/office/powerpoint/2010/main" val="130901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A friendly monster has slipped on a banana peel, and says "I know it was you, code. It breaks my heart." Meanwhile, a little character labeled "CODE" looks on indignantly, pointing to evil characters labeled "mismanaged files," "navigating your computer", and "typing" hiding behind a bush holding a bunch of bananas. The point being: often folks blame code for data science problems that are often caused by other underlying issues.</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38</a:t>
            </a:fld>
            <a:endParaRPr lang="en-CA"/>
          </a:p>
        </p:txBody>
      </p:sp>
    </p:spTree>
    <p:extLst>
      <p:ext uri="{BB962C8B-B14F-4D97-AF65-F5344CB8AC3E}">
        <p14:creationId xmlns:p14="http://schemas.microsoft.com/office/powerpoint/2010/main" val="3474080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26</a:t>
            </a:fld>
            <a:endParaRPr lang="en-CA"/>
          </a:p>
        </p:txBody>
      </p:sp>
    </p:spTree>
    <p:extLst>
      <p:ext uri="{BB962C8B-B14F-4D97-AF65-F5344CB8AC3E}">
        <p14:creationId xmlns:p14="http://schemas.microsoft.com/office/powerpoint/2010/main" val="226272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27</a:t>
            </a:fld>
            <a:endParaRPr lang="en-CA"/>
          </a:p>
        </p:txBody>
      </p:sp>
    </p:spTree>
    <p:extLst>
      <p:ext uri="{BB962C8B-B14F-4D97-AF65-F5344CB8AC3E}">
        <p14:creationId xmlns:p14="http://schemas.microsoft.com/office/powerpoint/2010/main" val="132694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Comic panels of an alligator trying to debug some code. First panel: A confident looking alligator gets an error message. Second panel: a few minutes later, the error remains and the alligator is looking carefully at their code. Third panel: 10 minutes after that, the error remains and the alligator is giving a frustrated "RAAAR" while desperately typing. Fourth panel: The error remains, and the alligator looks exhausted and exasperated, and a thought bubble reads "maybe it's a bug." Fifth panel: A friendly flamingo comes over to take a look, and reads aloud from the problematic code a spelling error: "L-E-N-G-H-T." Only the tail of the alligator is visible as it stomp stomp stomps out of the panel roaring. https://</a:t>
            </a:r>
            <a:r>
              <a:rPr lang="en-CA" b="0" i="0" dirty="0" err="1">
                <a:solidFill>
                  <a:srgbClr val="999999"/>
                </a:solidFill>
                <a:effectLst/>
                <a:latin typeface="ksqy"/>
              </a:rPr>
              <a:t>allisonhorst.com</a:t>
            </a:r>
            <a:r>
              <a:rPr lang="en-CA" b="0" i="0" dirty="0">
                <a:solidFill>
                  <a:srgbClr val="999999"/>
                </a:solidFill>
                <a:effectLst/>
                <a:latin typeface="ksqy"/>
              </a:rPr>
              <a:t>/everything-else</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31</a:t>
            </a:fld>
            <a:endParaRPr lang="en-CA"/>
          </a:p>
        </p:txBody>
      </p:sp>
    </p:spTree>
    <p:extLst>
      <p:ext uri="{BB962C8B-B14F-4D97-AF65-F5344CB8AC3E}">
        <p14:creationId xmlns:p14="http://schemas.microsoft.com/office/powerpoint/2010/main" val="329330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A person in a cape that reads “code hero” who looks like they are flying through the air while typing on a computer while saying “I’m doing a think all on my own!” The coder’s arms and legs have ropes attached to two hot air balloons lifting them up, with labels on the balloons including “teachers”, “bloggers”, “friends”, “developers”. Below the code hero, several people carry a trampoline with labels “support” and “community” that will catch them if they fall</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32</a:t>
            </a:fld>
            <a:endParaRPr lang="en-CA"/>
          </a:p>
        </p:txBody>
      </p:sp>
    </p:spTree>
    <p:extLst>
      <p:ext uri="{BB962C8B-B14F-4D97-AF65-F5344CB8AC3E}">
        <p14:creationId xmlns:p14="http://schemas.microsoft.com/office/powerpoint/2010/main" val="344990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Illustrated line plot of "How much I think I know about R" on the y-axis, and "Time" on the x-axis. Along the line are emoji-style faces, showing the non-linear progression of R knowledge over time. At first, a nervous face becomes a happy face early on in learning, then a "grimace" face at an intermediate peak before a steep decline (with an exhausted face at the local minimum). Then, a determined face charges back up a hill, reaching another peak with a "mind blown" face and text annotation "join R community on twitter" followed by another decline, but this time the faces look happy even though their "How much I think I know about R" value is declining.</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33</a:t>
            </a:fld>
            <a:endParaRPr lang="en-CA"/>
          </a:p>
        </p:txBody>
      </p:sp>
    </p:spTree>
    <p:extLst>
      <p:ext uri="{BB962C8B-B14F-4D97-AF65-F5344CB8AC3E}">
        <p14:creationId xmlns:p14="http://schemas.microsoft.com/office/powerpoint/2010/main" val="264469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A digital cartoon with two illustrations: the top shows the R-logo with a scary face, and a small scared little fuzzy monster holding up a white flag in surrender while under a dark storm cloud. The text above says “at first I was like…” The lower cartoon is a friendly, smiling R-logo jumping up to give a happy fuzzy monster a high-five under a smiling sun and next to colorful flowers. The text above the bottom illustration reads “but now it’s like…”</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34</a:t>
            </a:fld>
            <a:endParaRPr lang="en-CA"/>
          </a:p>
        </p:txBody>
      </p:sp>
    </p:spTree>
    <p:extLst>
      <p:ext uri="{BB962C8B-B14F-4D97-AF65-F5344CB8AC3E}">
        <p14:creationId xmlns:p14="http://schemas.microsoft.com/office/powerpoint/2010/main" val="81164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Header text "R learners" above five friendly monsters holding up signs that together read “we believe in you.”</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35</a:t>
            </a:fld>
            <a:endParaRPr lang="en-CA"/>
          </a:p>
        </p:txBody>
      </p:sp>
    </p:spTree>
    <p:extLst>
      <p:ext uri="{BB962C8B-B14F-4D97-AF65-F5344CB8AC3E}">
        <p14:creationId xmlns:p14="http://schemas.microsoft.com/office/powerpoint/2010/main" val="2939847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999999"/>
                </a:solidFill>
                <a:effectLst/>
                <a:latin typeface="ksqy"/>
              </a:rPr>
              <a:t>A cartoon of a fuzzy round monster face showing 10 different emotions experienced during the process of debugging code. The progression goes from (1) “I got this” - looking determined and optimistic; (2) “Huh. Really thought that was it.” - looking a bit baffled; (3) “...” - looking up at the ceiling in thought; (4) “Fine. Restarting.” - looking a bit annoyed; (5) “OH WTF.” Looking very frazzled and frustrated; (6) “Zombie meltdown.” - looking like a full meltdown; (7) (blank) - sleeping; (8) “A NEW HOPE!” - a happy looking monster with a lightbulb above; (9) “insert awesome theme song” - looking determined and typing away; (10) “I love coding” - arms raised in victory with a big smile, with confetti falling.</a:t>
            </a:r>
            <a:endParaRPr lang="en-CA" dirty="0"/>
          </a:p>
        </p:txBody>
      </p:sp>
      <p:sp>
        <p:nvSpPr>
          <p:cNvPr id="4" name="Slide Number Placeholder 3"/>
          <p:cNvSpPr>
            <a:spLocks noGrp="1"/>
          </p:cNvSpPr>
          <p:nvPr>
            <p:ph type="sldNum" sz="quarter" idx="5"/>
          </p:nvPr>
        </p:nvSpPr>
        <p:spPr/>
        <p:txBody>
          <a:bodyPr/>
          <a:lstStyle/>
          <a:p>
            <a:fld id="{6F61433B-AEC3-5340-A7E0-6173C5A96CB8}" type="slidenum">
              <a:rPr lang="en-CA" smtClean="0"/>
              <a:t>36</a:t>
            </a:fld>
            <a:endParaRPr lang="en-CA"/>
          </a:p>
        </p:txBody>
      </p:sp>
    </p:spTree>
    <p:extLst>
      <p:ext uri="{BB962C8B-B14F-4D97-AF65-F5344CB8AC3E}">
        <p14:creationId xmlns:p14="http://schemas.microsoft.com/office/powerpoint/2010/main" val="143439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FD06-0DF5-AFE5-B314-3D94BC638C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9D3606A-562D-099D-8778-D3C3B2CF3D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F9A66DB-C5A5-6B27-172B-DDACDA7C28A9}"/>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A7CF5D2B-627B-04D5-0DD8-59762DD6F69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5DA60C0-0607-F9EB-6562-70731BF9260A}"/>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973048786"/>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EA7B-7A9F-6D65-C485-2C903D23C4D6}"/>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3669A73B-B495-C12A-5154-AFDD1FC63A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F064598-47F5-305C-69E5-AD33F6A8C851}"/>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E76EBB4E-2312-3684-0F95-4E49369B726E}"/>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5EF2698-1AAF-23FF-9C03-CFAC9B299CEB}"/>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241914456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D7365F-B8F2-48A9-F164-432BF3FC76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E971928-9AE9-AD22-3564-6E1132B55C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E35FAE2-6533-8F53-A0EC-A338A9EC57FD}"/>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D41DD5BC-B9B6-19A1-072E-26E603DEC98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6FC1CF56-0616-D616-A765-516466A4CDFD}"/>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544781015"/>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40C5-0BD7-05DA-2E5D-FD9E8D88EF6B}"/>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53B5F367-C0D8-C8E0-DFE4-C03E7AF5B8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087E2D3-6C7B-EC44-2B12-2FE82A037996}"/>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0C51BB8F-130B-D3BD-93B4-43B82160388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9060CF5-35AC-CB6E-2F3C-2C64A272A2B2}"/>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4245309066"/>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72DB-10DE-A2AC-31F4-C02CC44C5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DF55B0A-E7A7-5F31-B31A-28CC04225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D9419E-E502-119E-A298-BE371F8D8FF9}"/>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9E097238-C6B7-01E3-D2D8-C16140DE924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DB516C8-D09C-C4DB-B2E8-FD18A4354160}"/>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427556052"/>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52B4-7454-3138-E306-E9663FBA79BC}"/>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2B57898E-831B-9C16-0659-802893188F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D0473365-696C-0202-F1EA-ED44F58825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B7A1E7C8-B543-741F-A39F-EEDC4F06F559}"/>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6" name="Footer Placeholder 5">
            <a:extLst>
              <a:ext uri="{FF2B5EF4-FFF2-40B4-BE49-F238E27FC236}">
                <a16:creationId xmlns:a16="http://schemas.microsoft.com/office/drawing/2014/main" id="{9DE0339C-B176-4022-BEEE-C34F25D3AA42}"/>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BB832F7E-10C5-17A1-8122-B57D39C57001}"/>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708453771"/>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70C0-D5A6-4FCC-F357-00AC38C6D4E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2BD36DE-7B24-CD1E-BE94-FB2A7FFF46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AA4506-E3E6-4FC1-5E0D-9A604B9225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C305BDA7-F11C-C520-14FA-C87701CF7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9BBA9-1C48-C920-C07C-65CDD1C781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3FF9BDB8-D254-0897-D55E-1CCF8BD8AD6C}"/>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8" name="Footer Placeholder 7">
            <a:extLst>
              <a:ext uri="{FF2B5EF4-FFF2-40B4-BE49-F238E27FC236}">
                <a16:creationId xmlns:a16="http://schemas.microsoft.com/office/drawing/2014/main" id="{8502A1FD-A350-4C28-89D0-F964E2C3B563}"/>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54451233-5A02-7A6B-7CCC-3FC8A00809CD}"/>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68752965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F2C23-3A37-6B4F-8204-16F645B214F1}"/>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1764B317-2776-61B9-224D-389863436DCB}"/>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4" name="Footer Placeholder 3">
            <a:extLst>
              <a:ext uri="{FF2B5EF4-FFF2-40B4-BE49-F238E27FC236}">
                <a16:creationId xmlns:a16="http://schemas.microsoft.com/office/drawing/2014/main" id="{021CDC6F-D870-6E73-307D-CBC4652ACFDC}"/>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9A61188E-2F27-A6C9-47AA-CB945A66B277}"/>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26425718"/>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A5885-5D60-CC89-9DE6-9517250BF669}"/>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3" name="Footer Placeholder 2">
            <a:extLst>
              <a:ext uri="{FF2B5EF4-FFF2-40B4-BE49-F238E27FC236}">
                <a16:creationId xmlns:a16="http://schemas.microsoft.com/office/drawing/2014/main" id="{D5BDAD48-5098-F384-507C-D573B7CE813E}"/>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BFF56C99-37D1-52A6-4148-7B207A42F25E}"/>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1445593333"/>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3754-0B67-394D-8BF6-360A100507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29962CE3-9EB8-2D11-90E7-D1F878E67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567FE61D-1F16-6264-F906-ACC5B60D3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D7506-DAE1-1CFE-182F-A22B0A919D64}"/>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6" name="Footer Placeholder 5">
            <a:extLst>
              <a:ext uri="{FF2B5EF4-FFF2-40B4-BE49-F238E27FC236}">
                <a16:creationId xmlns:a16="http://schemas.microsoft.com/office/drawing/2014/main" id="{DFEC2A75-9C17-4515-5C50-86C835651C05}"/>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EF28D44-CF99-B3D9-CB2A-2C254AE0798D}"/>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3442656650"/>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FDF7-E145-3CCF-5721-F256BC1E9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B383E8AB-BCF9-DFF5-213B-8554B3EF31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751F9DAE-15B4-48E4-2F81-14D7D7A47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A883A5-E856-130C-238C-0D1D3B15CEC8}"/>
              </a:ext>
            </a:extLst>
          </p:cNvPr>
          <p:cNvSpPr>
            <a:spLocks noGrp="1"/>
          </p:cNvSpPr>
          <p:nvPr>
            <p:ph type="dt" sz="half" idx="10"/>
          </p:nvPr>
        </p:nvSpPr>
        <p:spPr/>
        <p:txBody>
          <a:bodyPr/>
          <a:lstStyle/>
          <a:p>
            <a:fld id="{A3843DE7-7876-49DA-983D-94A0AADC238C}" type="datetimeFigureOut">
              <a:rPr lang="en-NZ" smtClean="0"/>
              <a:t>14/07/23</a:t>
            </a:fld>
            <a:endParaRPr lang="en-NZ"/>
          </a:p>
        </p:txBody>
      </p:sp>
      <p:sp>
        <p:nvSpPr>
          <p:cNvPr id="6" name="Footer Placeholder 5">
            <a:extLst>
              <a:ext uri="{FF2B5EF4-FFF2-40B4-BE49-F238E27FC236}">
                <a16:creationId xmlns:a16="http://schemas.microsoft.com/office/drawing/2014/main" id="{3F79234B-CD44-0E07-2E4A-2BC6334CA479}"/>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1E2C813-CB7F-950A-FC6A-15E42021B919}"/>
              </a:ext>
            </a:extLst>
          </p:cNvPr>
          <p:cNvSpPr>
            <a:spLocks noGrp="1"/>
          </p:cNvSpPr>
          <p:nvPr>
            <p:ph type="sldNum" sz="quarter" idx="12"/>
          </p:nvPr>
        </p:nvSpPr>
        <p:spPr/>
        <p:txBody>
          <a:bodyPr/>
          <a:lstStyle/>
          <a:p>
            <a:fld id="{DFA279F2-6A7B-48B2-A3C7-7DB789D52022}" type="slidenum">
              <a:rPr lang="en-NZ" smtClean="0"/>
              <a:t>‹#›</a:t>
            </a:fld>
            <a:endParaRPr lang="en-NZ"/>
          </a:p>
        </p:txBody>
      </p:sp>
    </p:spTree>
    <p:extLst>
      <p:ext uri="{BB962C8B-B14F-4D97-AF65-F5344CB8AC3E}">
        <p14:creationId xmlns:p14="http://schemas.microsoft.com/office/powerpoint/2010/main" val="4107519226"/>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3BA0C9-612F-79D6-EC30-C1F24577A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0AB20185-7FE7-32E4-90F0-546F8C2C92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C91CDCD-E393-B09B-C687-1A07FBD3B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43DE7-7876-49DA-983D-94A0AADC238C}" type="datetimeFigureOut">
              <a:rPr lang="en-NZ" smtClean="0"/>
              <a:t>14/07/23</a:t>
            </a:fld>
            <a:endParaRPr lang="en-NZ"/>
          </a:p>
        </p:txBody>
      </p:sp>
      <p:sp>
        <p:nvSpPr>
          <p:cNvPr id="5" name="Footer Placeholder 4">
            <a:extLst>
              <a:ext uri="{FF2B5EF4-FFF2-40B4-BE49-F238E27FC236}">
                <a16:creationId xmlns:a16="http://schemas.microsoft.com/office/drawing/2014/main" id="{CBDEF4F1-0154-C83C-59F8-ECC45EF82F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694EC63F-B441-C389-E745-D1C7A2660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279F2-6A7B-48B2-A3C7-7DB789D52022}" type="slidenum">
              <a:rPr lang="en-NZ" smtClean="0"/>
              <a:t>‹#›</a:t>
            </a:fld>
            <a:endParaRPr lang="en-NZ"/>
          </a:p>
        </p:txBody>
      </p:sp>
    </p:spTree>
    <p:extLst>
      <p:ext uri="{BB962C8B-B14F-4D97-AF65-F5344CB8AC3E}">
        <p14:creationId xmlns:p14="http://schemas.microsoft.com/office/powerpoint/2010/main" val="1346679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6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nga.gov/collection/artist-info.1158.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64C6BC9-30EB-43AC-B7C6-52209AE26CA1}"/>
              </a:ext>
            </a:extLst>
          </p:cNvPr>
          <p:cNvSpPr/>
          <p:nvPr/>
        </p:nvSpPr>
        <p:spPr>
          <a:xfrm>
            <a:off x="6948795" y="124692"/>
            <a:ext cx="3746913" cy="6497782"/>
          </a:xfrm>
          <a:prstGeom prst="roundRect">
            <a:avLst>
              <a:gd name="adj" fmla="val 779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6EA55DD-F64D-8DEB-842D-9B8ED3813FCD}"/>
              </a:ext>
            </a:extLst>
          </p:cNvPr>
          <p:cNvSpPr/>
          <p:nvPr/>
        </p:nvSpPr>
        <p:spPr>
          <a:xfrm>
            <a:off x="145173" y="5228244"/>
            <a:ext cx="6494850" cy="2788459"/>
          </a:xfrm>
          <a:prstGeom prst="rect">
            <a:avLst/>
          </a:prstGeom>
          <a:ln>
            <a:noFill/>
          </a:ln>
        </p:spPr>
        <p:txBody>
          <a:bodyPr vert="horz" lIns="91440" tIns="45720" rIns="91440" bIns="45720" rtlCol="0">
            <a:normAutofit/>
          </a:bodyPr>
          <a:lstStyle/>
          <a:p>
            <a:pPr>
              <a:lnSpc>
                <a:spcPct val="90000"/>
              </a:lnSpc>
              <a:spcAft>
                <a:spcPts val="600"/>
              </a:spcAft>
            </a:pPr>
            <a:r>
              <a:rPr lang="en-US" sz="4800" dirty="0">
                <a:latin typeface="Georgia" panose="02040502050405020303" pitchFamily="18" charset="0"/>
              </a:rPr>
              <a:t>Go to </a:t>
            </a:r>
          </a:p>
          <a:p>
            <a:pPr>
              <a:lnSpc>
                <a:spcPct val="90000"/>
              </a:lnSpc>
              <a:spcAft>
                <a:spcPts val="600"/>
              </a:spcAft>
            </a:pPr>
            <a:r>
              <a:rPr lang="en-US" sz="3900" dirty="0" err="1">
                <a:highlight>
                  <a:srgbClr val="F5E64D"/>
                </a:highlight>
                <a:latin typeface="Georgia" panose="02040502050405020303" pitchFamily="18" charset="0"/>
              </a:rPr>
              <a:t>link.lizabolton.com</a:t>
            </a:r>
            <a:r>
              <a:rPr lang="en-US" sz="3900" dirty="0">
                <a:highlight>
                  <a:srgbClr val="F5E64D"/>
                </a:highlight>
                <a:latin typeface="Georgia" panose="02040502050405020303" pitchFamily="18" charset="0"/>
              </a:rPr>
              <a:t>/slinky</a:t>
            </a:r>
          </a:p>
        </p:txBody>
      </p:sp>
      <p:sp>
        <p:nvSpPr>
          <p:cNvPr id="6" name="TextBox 5">
            <a:extLst>
              <a:ext uri="{FF2B5EF4-FFF2-40B4-BE49-F238E27FC236}">
                <a16:creationId xmlns:a16="http://schemas.microsoft.com/office/drawing/2014/main" id="{B9621166-6017-6597-0DD8-CB8D43FA2690}"/>
              </a:ext>
            </a:extLst>
          </p:cNvPr>
          <p:cNvSpPr txBox="1"/>
          <p:nvPr/>
        </p:nvSpPr>
        <p:spPr>
          <a:xfrm>
            <a:off x="276447" y="481275"/>
            <a:ext cx="6494850" cy="4462760"/>
          </a:xfrm>
          <a:prstGeom prst="rect">
            <a:avLst/>
          </a:prstGeom>
          <a:noFill/>
        </p:spPr>
        <p:txBody>
          <a:bodyPr wrap="square" rtlCol="0">
            <a:spAutoFit/>
          </a:bodyPr>
          <a:lstStyle/>
          <a:p>
            <a:r>
              <a:rPr lang="en-CA" sz="8800" b="1" dirty="0">
                <a:latin typeface="Georgia" panose="02040502050405020303" pitchFamily="18" charset="0"/>
              </a:rPr>
              <a:t>Send me a music rec!</a:t>
            </a:r>
            <a:br>
              <a:rPr lang="en-CA" sz="6000" b="1" dirty="0">
                <a:latin typeface="Georgia" panose="02040502050405020303" pitchFamily="18" charset="0"/>
              </a:rPr>
            </a:br>
            <a:r>
              <a:rPr lang="en-CA" sz="5400" b="1" dirty="0">
                <a:latin typeface="Georgia" panose="02040502050405020303" pitchFamily="18" charset="0"/>
              </a:rPr>
              <a:t>Or ask a question about the course</a:t>
            </a:r>
            <a:endParaRPr lang="en-CA" sz="6000" b="1" dirty="0">
              <a:latin typeface="Georgia" panose="02040502050405020303" pitchFamily="18" charset="0"/>
            </a:endParaRPr>
          </a:p>
        </p:txBody>
      </p:sp>
      <p:pic>
        <p:nvPicPr>
          <p:cNvPr id="9220" name="Picture 4">
            <a:extLst>
              <a:ext uri="{FF2B5EF4-FFF2-40B4-BE49-F238E27FC236}">
                <a16:creationId xmlns:a16="http://schemas.microsoft.com/office/drawing/2014/main" id="{F8C30644-F4EF-DD16-4BAE-CF9DA07CB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678" y="813495"/>
            <a:ext cx="3603144" cy="484909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5173E31B-168F-7128-C654-9B782FDAE49E}"/>
              </a:ext>
            </a:extLst>
          </p:cNvPr>
          <p:cNvSpPr/>
          <p:nvPr/>
        </p:nvSpPr>
        <p:spPr>
          <a:xfrm>
            <a:off x="8607504" y="5932290"/>
            <a:ext cx="429491" cy="419100"/>
          </a:xfrm>
          <a:prstGeom prst="ellips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6FC1FB17-FA7F-D0B0-5B9D-4326B11F7607}"/>
              </a:ext>
            </a:extLst>
          </p:cNvPr>
          <p:cNvSpPr/>
          <p:nvPr/>
        </p:nvSpPr>
        <p:spPr>
          <a:xfrm>
            <a:off x="10159214" y="347059"/>
            <a:ext cx="287113" cy="268432"/>
          </a:xfrm>
          <a:prstGeom prst="ellips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29329063"/>
      </p:ext>
    </p:extLst>
  </p:cSld>
  <p:clrMapOvr>
    <a:masterClrMapping/>
  </p:clrMapOvr>
  <mc:AlternateContent xmlns:mc="http://schemas.openxmlformats.org/markup-compatibility/2006">
    <mc:Choice xmlns:p14="http://schemas.microsoft.com/office/powerpoint/2010/main" Requires="p14">
      <p:transition spd="slow" p14:dur="6000" advTm="6000"/>
    </mc:Choice>
    <mc:Fallback>
      <p:transition spd="slow" advTm="600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text, dog, mammal&#10;&#10;Description automatically generated">
            <a:extLst>
              <a:ext uri="{FF2B5EF4-FFF2-40B4-BE49-F238E27FC236}">
                <a16:creationId xmlns:a16="http://schemas.microsoft.com/office/drawing/2014/main" id="{B6E6BC7B-1609-C0A8-59B6-20EF59F80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930962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056363B7-151E-9AEF-6E09-4328EE91EFC7}"/>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45693280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58071FC4-0CEE-5911-9376-FF8B90DD1031}"/>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706219832"/>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EFCC7FB4-90DC-2AFD-BF26-E5548EF0DFD8}"/>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150370541"/>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E2B3F136-5AC9-3BE5-F4BA-C78864A6E7FE}"/>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611063860"/>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43A10BD2-2E00-E9F8-0C1D-C2F5297E4376}"/>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062447551"/>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C7476D4F-FDBA-E23C-D796-A44BD0286D19}"/>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058017365"/>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1B62F62F-D684-FD0D-BF80-46E7CBEE7E3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095461968"/>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F166771E-1176-5985-1532-22ECD4880CC6}"/>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688253821"/>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F7138F2A-9163-822C-48CC-A985D31CCC3D}"/>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335818594"/>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A058F521-3E9D-408D-4DF2-6AA4FD61F43C}"/>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08781659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3311E414-48D3-6425-FF89-32A887A89A80}"/>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900830064"/>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BE0AE1F5-A78C-92E2-61DA-924A857AB8D2}"/>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239660426"/>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047AEEF1-05C7-1018-5EAD-B4192765C44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12999076"/>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application, website&#10;&#10;Description automatically generated">
            <a:extLst>
              <a:ext uri="{FF2B5EF4-FFF2-40B4-BE49-F238E27FC236}">
                <a16:creationId xmlns:a16="http://schemas.microsoft.com/office/drawing/2014/main" id="{DC255CAD-7EA5-4546-9D6E-975832E85E3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348642820"/>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E6408892-2D34-CE1D-1E43-1AF80C343553}"/>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238217992"/>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raphical user interface, application, website&#10;&#10;Description automatically generated">
            <a:extLst>
              <a:ext uri="{FF2B5EF4-FFF2-40B4-BE49-F238E27FC236}">
                <a16:creationId xmlns:a16="http://schemas.microsoft.com/office/drawing/2014/main" id="{A8093019-3574-CCAF-FFBC-3C41B251E7AE}"/>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109477831"/>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udy sky with clouds&#10;&#10;Description automatically generated">
            <a:extLst>
              <a:ext uri="{FF2B5EF4-FFF2-40B4-BE49-F238E27FC236}">
                <a16:creationId xmlns:a16="http://schemas.microsoft.com/office/drawing/2014/main" id="{091FAA35-A847-DBC5-69E4-D2CF91DB8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9984"/>
            <a:ext cx="12192000" cy="8637984"/>
          </a:xfrm>
          <a:prstGeom prst="rect">
            <a:avLst/>
          </a:prstGeom>
        </p:spPr>
      </p:pic>
      <p:sp>
        <p:nvSpPr>
          <p:cNvPr id="3" name="TextBox 2">
            <a:extLst>
              <a:ext uri="{FF2B5EF4-FFF2-40B4-BE49-F238E27FC236}">
                <a16:creationId xmlns:a16="http://schemas.microsoft.com/office/drawing/2014/main" id="{AD5A74D9-8E92-07D5-C1E6-255A5E611D69}"/>
              </a:ext>
            </a:extLst>
          </p:cNvPr>
          <p:cNvSpPr txBox="1"/>
          <p:nvPr/>
        </p:nvSpPr>
        <p:spPr>
          <a:xfrm>
            <a:off x="-2582" y="6488668"/>
            <a:ext cx="6098582" cy="369332"/>
          </a:xfrm>
          <a:prstGeom prst="rect">
            <a:avLst/>
          </a:prstGeom>
          <a:noFill/>
        </p:spPr>
        <p:txBody>
          <a:bodyPr wrap="square">
            <a:spAutoFit/>
          </a:bodyPr>
          <a:lstStyle/>
          <a:p>
            <a:r>
              <a:rPr lang="en-CA" b="0" i="0" dirty="0">
                <a:effectLst/>
                <a:latin typeface="MalloryCompact"/>
                <a:hlinkClick r:id="rId4">
                  <a:extLst>
                    <a:ext uri="{A12FA001-AC4F-418D-AE19-62706E023703}">
                      <ahyp:hlinkClr xmlns:ahyp="http://schemas.microsoft.com/office/drawing/2018/hyperlinkcolor" val="tx"/>
                    </a:ext>
                  </a:extLst>
                </a:hlinkClick>
              </a:rPr>
              <a:t>Art by John Constable</a:t>
            </a:r>
            <a:endParaRPr lang="en-CA" dirty="0"/>
          </a:p>
        </p:txBody>
      </p:sp>
      <p:sp>
        <p:nvSpPr>
          <p:cNvPr id="7" name="TextBox 6">
            <a:extLst>
              <a:ext uri="{FF2B5EF4-FFF2-40B4-BE49-F238E27FC236}">
                <a16:creationId xmlns:a16="http://schemas.microsoft.com/office/drawing/2014/main" id="{2D18965A-CED6-378C-EB6D-7CA1FA749B02}"/>
              </a:ext>
            </a:extLst>
          </p:cNvPr>
          <p:cNvSpPr txBox="1"/>
          <p:nvPr/>
        </p:nvSpPr>
        <p:spPr>
          <a:xfrm>
            <a:off x="674558" y="485033"/>
            <a:ext cx="11167672" cy="5170646"/>
          </a:xfrm>
          <a:prstGeom prst="rect">
            <a:avLst/>
          </a:prstGeom>
          <a:gradFill>
            <a:gsLst>
              <a:gs pos="0">
                <a:schemeClr val="tx1">
                  <a:alpha val="67000"/>
                </a:schemeClr>
              </a:gs>
              <a:gs pos="81000">
                <a:schemeClr val="tx1">
                  <a:alpha val="12802"/>
                </a:schemeClr>
              </a:gs>
              <a:gs pos="100000">
                <a:schemeClr val="tx1">
                  <a:alpha val="0"/>
                </a:schemeClr>
              </a:gs>
            </a:gsLst>
            <a:path path="shape">
              <a:fillToRect l="50000" t="50000" r="50000" b="50000"/>
            </a:path>
          </a:gradFill>
        </p:spPr>
        <p:txBody>
          <a:bodyPr wrap="square">
            <a:spAutoFit/>
          </a:bodyPr>
          <a:lstStyle/>
          <a:p>
            <a:r>
              <a:rPr lang="en-CA" sz="6600" b="1" i="0" dirty="0">
                <a:solidFill>
                  <a:schemeClr val="bg1"/>
                </a:solidFill>
                <a:effectLst/>
                <a:latin typeface="Times"/>
              </a:rPr>
              <a:t>"Numerical quantities focus on expected values, graphical summaries on unexpected values." </a:t>
            </a:r>
          </a:p>
          <a:p>
            <a:pPr algn="r"/>
            <a:r>
              <a:rPr lang="en-CA" sz="6600" b="1" i="0" dirty="0">
                <a:solidFill>
                  <a:schemeClr val="bg1"/>
                </a:solidFill>
                <a:effectLst/>
                <a:latin typeface="Times"/>
              </a:rPr>
              <a:t>- John Tukey</a:t>
            </a:r>
          </a:p>
        </p:txBody>
      </p:sp>
    </p:spTree>
    <p:extLst>
      <p:ext uri="{BB962C8B-B14F-4D97-AF65-F5344CB8AC3E}">
        <p14:creationId xmlns:p14="http://schemas.microsoft.com/office/powerpoint/2010/main" val="307189425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hris Burden's &quot;Urban Light&quot; installation at LACMA has become one of the city's most popular landmarks and tourist attractions - and it's celebrating its 10th birthday. For its' tenth anniversary the museum announced that the display is now LED lights saving 90% of energy.">
            <a:extLst>
              <a:ext uri="{FF2B5EF4-FFF2-40B4-BE49-F238E27FC236}">
                <a16:creationId xmlns:a16="http://schemas.microsoft.com/office/drawing/2014/main" id="{8DFA56F4-00F7-9DE1-B9D0-E57EE78F0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5A74D9-8E92-07D5-C1E6-255A5E611D69}"/>
              </a:ext>
            </a:extLst>
          </p:cNvPr>
          <p:cNvSpPr txBox="1"/>
          <p:nvPr/>
        </p:nvSpPr>
        <p:spPr>
          <a:xfrm>
            <a:off x="-2583" y="6503658"/>
            <a:ext cx="12191999" cy="369332"/>
          </a:xfrm>
          <a:prstGeom prst="rect">
            <a:avLst/>
          </a:prstGeom>
          <a:solidFill>
            <a:schemeClr val="tx1">
              <a:lumMod val="85000"/>
              <a:lumOff val="15000"/>
            </a:schemeClr>
          </a:solidFill>
        </p:spPr>
        <p:txBody>
          <a:bodyPr wrap="square">
            <a:spAutoFit/>
          </a:bodyPr>
          <a:lstStyle/>
          <a:p>
            <a:r>
              <a:rPr lang="en-CA" b="0" i="0" dirty="0">
                <a:solidFill>
                  <a:schemeClr val="bg1"/>
                </a:solidFill>
                <a:effectLst/>
                <a:latin typeface="BentonGothic"/>
              </a:rPr>
              <a:t>Chris Burden’s “Urban Light” installation at LACMA . </a:t>
            </a:r>
            <a:r>
              <a:rPr lang="en-CA" dirty="0">
                <a:solidFill>
                  <a:schemeClr val="bg1"/>
                </a:solidFill>
                <a:latin typeface="BentonGothic"/>
              </a:rPr>
              <a:t>Photo by </a:t>
            </a:r>
            <a:r>
              <a:rPr lang="en-CA" b="0" i="0" dirty="0">
                <a:solidFill>
                  <a:schemeClr val="bg1"/>
                </a:solidFill>
                <a:effectLst/>
                <a:latin typeface="BentonGothic"/>
              </a:rPr>
              <a:t>Maria Alejandra Cardona / Los Angeles Times</a:t>
            </a:r>
            <a:endParaRPr lang="en-CA" dirty="0">
              <a:solidFill>
                <a:schemeClr val="bg1"/>
              </a:solidFill>
            </a:endParaRPr>
          </a:p>
        </p:txBody>
      </p:sp>
      <p:sp>
        <p:nvSpPr>
          <p:cNvPr id="7" name="TextBox 6">
            <a:extLst>
              <a:ext uri="{FF2B5EF4-FFF2-40B4-BE49-F238E27FC236}">
                <a16:creationId xmlns:a16="http://schemas.microsoft.com/office/drawing/2014/main" id="{2D18965A-CED6-378C-EB6D-7CA1FA749B02}"/>
              </a:ext>
            </a:extLst>
          </p:cNvPr>
          <p:cNvSpPr txBox="1"/>
          <p:nvPr/>
        </p:nvSpPr>
        <p:spPr>
          <a:xfrm>
            <a:off x="344774" y="1009689"/>
            <a:ext cx="11707317" cy="4247317"/>
          </a:xfrm>
          <a:prstGeom prst="rect">
            <a:avLst/>
          </a:prstGeom>
          <a:gradFill flip="none" rotWithShape="1">
            <a:gsLst>
              <a:gs pos="0">
                <a:schemeClr val="tx1"/>
              </a:gs>
              <a:gs pos="82000">
                <a:schemeClr val="tx1">
                  <a:alpha val="43248"/>
                </a:schemeClr>
              </a:gs>
              <a:gs pos="100000">
                <a:schemeClr val="tx1">
                  <a:alpha val="4283"/>
                </a:schemeClr>
              </a:gs>
            </a:gsLst>
            <a:path path="shape">
              <a:fillToRect l="50000" t="50000" r="50000" b="50000"/>
            </a:path>
            <a:tileRect/>
          </a:gradFill>
        </p:spPr>
        <p:txBody>
          <a:bodyPr wrap="square">
            <a:spAutoFit/>
          </a:bodyPr>
          <a:lstStyle/>
          <a:p>
            <a:pPr algn="l"/>
            <a:r>
              <a:rPr lang="en-CA" sz="5400" b="1" i="0" dirty="0">
                <a:solidFill>
                  <a:schemeClr val="bg1"/>
                </a:solidFill>
                <a:effectLst/>
                <a:latin typeface="Georgia" panose="02040502050405020303" pitchFamily="18" charset="0"/>
              </a:rPr>
              <a:t>"He uses statistics as a drunken man uses lamp-posts—for support rather than illumination." </a:t>
            </a:r>
          </a:p>
          <a:p>
            <a:pPr algn="r"/>
            <a:r>
              <a:rPr lang="en-CA" sz="5400" b="1" dirty="0">
                <a:solidFill>
                  <a:schemeClr val="bg1"/>
                </a:solidFill>
                <a:latin typeface="Georgia" panose="02040502050405020303" pitchFamily="18" charset="0"/>
              </a:rPr>
              <a:t>- </a:t>
            </a:r>
            <a:r>
              <a:rPr lang="en-CA" sz="5400" b="1" i="0" dirty="0">
                <a:solidFill>
                  <a:schemeClr val="bg1"/>
                </a:solidFill>
                <a:effectLst/>
                <a:latin typeface="Georgia" panose="02040502050405020303" pitchFamily="18" charset="0"/>
              </a:rPr>
              <a:t>Andrew Lang</a:t>
            </a:r>
          </a:p>
        </p:txBody>
      </p:sp>
    </p:spTree>
    <p:extLst>
      <p:ext uri="{BB962C8B-B14F-4D97-AF65-F5344CB8AC3E}">
        <p14:creationId xmlns:p14="http://schemas.microsoft.com/office/powerpoint/2010/main" val="2819166603"/>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 text&#10;&#10;Description automatically generated">
            <a:extLst>
              <a:ext uri="{FF2B5EF4-FFF2-40B4-BE49-F238E27FC236}">
                <a16:creationId xmlns:a16="http://schemas.microsoft.com/office/drawing/2014/main" id="{9E6E7689-4AE3-8372-B5A0-DA800A0CB900}"/>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332341615"/>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16B5C193-803F-9CB9-D5A6-7359A7F065F9}"/>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70760662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9A57C375-AE77-515B-0627-0EA25918D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1088889117"/>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4F9A168C-18C6-7D41-F631-4A8987AAAC6C}"/>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179617138"/>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A6BDEE8-BA2A-9AE9-E09D-AB702E72B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61602"/>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A person in a cape that reads “code hero” who looks like they are flying through the air while typing on a computer while saying “I’m doing a think all on my own!” The coder’s arms and legs have ropes attached to two hot air balloons lifting them up, with labels on the balloons including “teachers”, “bloggers”, “friends”, “developers”. Below the code hero, several people carry a trampoline with labels “support” and “community” that will catch them if they fall">
            <a:extLst>
              <a:ext uri="{FF2B5EF4-FFF2-40B4-BE49-F238E27FC236}">
                <a16:creationId xmlns:a16="http://schemas.microsoft.com/office/drawing/2014/main" id="{BF75D36E-FE64-9943-4C8E-C81B989C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69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20647"/>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DA027CC-67A6-F3CB-2942-FB96797FD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0"/>
            <a:ext cx="11652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811340"/>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3D1152B-5FF0-979A-276A-125BFD1DD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25" y="0"/>
            <a:ext cx="6254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423150"/>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Cute fuzzy monsters holding up signs that read “we believe in you.”">
            <a:extLst>
              <a:ext uri="{FF2B5EF4-FFF2-40B4-BE49-F238E27FC236}">
                <a16:creationId xmlns:a16="http://schemas.microsoft.com/office/drawing/2014/main" id="{026B1A51-703F-33A8-48F2-DCAC2B001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225"/>
            <a:ext cx="12192000" cy="681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52636"/>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descr="A cartoon of a fuzzy round monster face showing 10 different emotions experienced during the process of debugging code. The progression goes from (1) “I got this” - looking determined and optimistic; (2) “Huh. Really thought that was it.” - looking a bit baffled; (3) “...” - looking up at the ceiling in thought; (4) “Fine. Restarting.” - looking a bit annoyed; (5) “OH WTF.” Looking very frazzled and frustrated; (6) “Zombie meltdown.” - looking like a full meltdown; (7) (blank) - sleeping; (8) “A NEW HOPE!” - a happy looking monster with a lightbulb above; (9) “insert awesome theme song” - looking determined and typing away; (10) “I love coding” - arms raised in victory with a big smile, with confetti falling.">
            <a:extLst>
              <a:ext uri="{FF2B5EF4-FFF2-40B4-BE49-F238E27FC236}">
                <a16:creationId xmlns:a16="http://schemas.microsoft.com/office/drawing/2014/main" id="{8E1E13BD-D2B4-08A0-6C08-41702B86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0"/>
            <a:ext cx="11168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05024"/>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26BC04C-B4AE-8F05-02D9-74F248553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0"/>
            <a:ext cx="11636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708087"/>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F2DD9D6-A8BB-2F29-A126-70F222A28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1197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51428"/>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57303EB-4FDF-E5BE-2972-3C9BD70AE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661036005"/>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83A3029-5851-A4B0-8543-B6DE6D47D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Tree>
    <p:extLst>
      <p:ext uri="{BB962C8B-B14F-4D97-AF65-F5344CB8AC3E}">
        <p14:creationId xmlns:p14="http://schemas.microsoft.com/office/powerpoint/2010/main" val="4145275814"/>
      </p:ext>
    </p:extLst>
  </p:cSld>
  <p:clrMapOvr>
    <a:masterClrMapping/>
  </p:clrMapOvr>
  <mc:AlternateContent xmlns:mc="http://schemas.openxmlformats.org/markup-compatibility/2006" xmlns:p14="http://schemas.microsoft.com/office/powerpoint/2010/main">
    <mc:Choice Requires="p14">
      <p:transition spd="slow" p14:dur="6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EAE23D3D-4425-2C46-3825-1C9C3E141CDD}"/>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597182266"/>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person, guitar&#10;&#10;Description automatically generated">
            <a:extLst>
              <a:ext uri="{FF2B5EF4-FFF2-40B4-BE49-F238E27FC236}">
                <a16:creationId xmlns:a16="http://schemas.microsoft.com/office/drawing/2014/main" id="{B4AE6281-79A8-4B1C-244E-7FA7E48EB849}"/>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532440222"/>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blue screen with white text&#10;&#10;Description automatically generated with medium confidence">
            <a:extLst>
              <a:ext uri="{FF2B5EF4-FFF2-40B4-BE49-F238E27FC236}">
                <a16:creationId xmlns:a16="http://schemas.microsoft.com/office/drawing/2014/main" id="{4E550ED5-234C-623B-C771-049372E896BC}"/>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458352418"/>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F7D33B42-60E0-49F2-48EF-2CD4895B922A}"/>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863712859"/>
      </p:ext>
    </p:extLst>
  </p:cSld>
  <p:clrMapOvr>
    <a:masterClrMapping/>
  </p:clrMapOvr>
  <mc:AlternateContent xmlns:mc="http://schemas.openxmlformats.org/markup-compatibility/2006">
    <mc:Choice xmlns:p14="http://schemas.microsoft.com/office/powerpoint/2010/main" Requires="p14">
      <p:transition spd="slow" p14:dur="6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3910</TotalTime>
  <Words>902</Words>
  <Application>Microsoft Macintosh PowerPoint</Application>
  <PresentationFormat>Widescreen</PresentationFormat>
  <Paragraphs>28</Paragraphs>
  <Slides>38</Slides>
  <Notes>11</Notes>
  <HiddenSlides>29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BentonGothic</vt:lpstr>
      <vt:lpstr>Calibri</vt:lpstr>
      <vt:lpstr>Calibri Light</vt:lpstr>
      <vt:lpstr>Georgia</vt:lpstr>
      <vt:lpstr>ksqy</vt:lpstr>
      <vt:lpstr>MalloryCompact</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Liza Bolton</dc:creator>
  <cp:lastModifiedBy>Liza Bolton</cp:lastModifiedBy>
  <cp:revision>18</cp:revision>
  <dcterms:created xsi:type="dcterms:W3CDTF">2023-04-20T02:54:26Z</dcterms:created>
  <dcterms:modified xsi:type="dcterms:W3CDTF">2023-07-15T06:28:25Z</dcterms:modified>
</cp:coreProperties>
</file>